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60" r:id="rId7"/>
    <p:sldId id="261" r:id="rId8"/>
    <p:sldId id="264" r:id="rId9"/>
    <p:sldId id="265" r:id="rId10"/>
    <p:sldId id="266" r:id="rId11"/>
    <p:sldId id="267" r:id="rId12"/>
    <p:sldId id="268" r:id="rId13"/>
    <p:sldId id="269" r:id="rId14"/>
    <p:sldId id="262"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71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6D9909A-76FD-471F-A468-DFC28DBCE680}"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2737893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6D9909A-76FD-471F-A468-DFC28DBCE680}"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1709316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6D9909A-76FD-471F-A468-DFC28DBCE680}"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2507243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6D9909A-76FD-471F-A468-DFC28DBCE680}"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242765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6D9909A-76FD-471F-A468-DFC28DBCE680}" type="datetimeFigureOut">
              <a:rPr lang="fr-FR" smtClean="0"/>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1611486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6D9909A-76FD-471F-A468-DFC28DBCE680}" type="datetimeFigureOut">
              <a:rPr lang="fr-FR" smtClean="0"/>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1773850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6D9909A-76FD-471F-A468-DFC28DBCE680}" type="datetimeFigureOut">
              <a:rPr lang="fr-FR" smtClean="0"/>
              <a:t>14/01/2024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3102100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6D9909A-76FD-471F-A468-DFC28DBCE680}" type="datetimeFigureOut">
              <a:rPr lang="fr-FR" smtClean="0"/>
              <a:t>14/01/2024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3765137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6D9909A-76FD-471F-A468-DFC28DBCE680}" type="datetimeFigureOut">
              <a:rPr lang="fr-FR" smtClean="0"/>
              <a:t>14/01/2024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3135798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6D9909A-76FD-471F-A468-DFC28DBCE680}" type="datetimeFigureOut">
              <a:rPr lang="fr-FR" smtClean="0"/>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1644390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6D9909A-76FD-471F-A468-DFC28DBCE680}" type="datetimeFigureOut">
              <a:rPr lang="fr-FR" smtClean="0"/>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866EBB-F87C-4C06-ADB8-B023D0AD2BE2}" type="slidenum">
              <a:rPr lang="fr-FR" smtClean="0"/>
              <a:t>‹N°›</a:t>
            </a:fld>
            <a:endParaRPr lang="fr-FR"/>
          </a:p>
        </p:txBody>
      </p:sp>
    </p:spTree>
    <p:extLst>
      <p:ext uri="{BB962C8B-B14F-4D97-AF65-F5344CB8AC3E}">
        <p14:creationId xmlns:p14="http://schemas.microsoft.com/office/powerpoint/2010/main" val="261798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D9909A-76FD-471F-A468-DFC28DBCE680}" type="datetimeFigureOut">
              <a:rPr lang="fr-FR" smtClean="0"/>
              <a:t>14/01/2024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866EBB-F87C-4C06-ADB8-B023D0AD2BE2}" type="slidenum">
              <a:rPr lang="fr-FR" smtClean="0"/>
              <a:t>‹N°›</a:t>
            </a:fld>
            <a:endParaRPr lang="fr-FR"/>
          </a:p>
        </p:txBody>
      </p:sp>
    </p:spTree>
    <p:extLst>
      <p:ext uri="{BB962C8B-B14F-4D97-AF65-F5344CB8AC3E}">
        <p14:creationId xmlns:p14="http://schemas.microsoft.com/office/powerpoint/2010/main" val="725148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rgbClr val="FF0000"/>
                </a:solidFill>
              </a:rPr>
              <a:t>Systèmes  Embarqués pour l’avionique</a:t>
            </a:r>
            <a:endParaRPr lang="fr-FR" dirty="0">
              <a:solidFill>
                <a:srgbClr val="FF0000"/>
              </a:solidFill>
            </a:endParaRPr>
          </a:p>
        </p:txBody>
      </p:sp>
      <p:sp>
        <p:nvSpPr>
          <p:cNvPr id="3" name="Sous-titre 2"/>
          <p:cNvSpPr>
            <a:spLocks noGrp="1"/>
          </p:cNvSpPr>
          <p:nvPr>
            <p:ph type="subTitle" idx="1"/>
          </p:nvPr>
        </p:nvSpPr>
        <p:spPr>
          <a:xfrm>
            <a:off x="1259632" y="5373216"/>
            <a:ext cx="6400800" cy="1270992"/>
          </a:xfrm>
        </p:spPr>
        <p:txBody>
          <a:bodyPr>
            <a:noAutofit/>
          </a:bodyPr>
          <a:lstStyle/>
          <a:p>
            <a:r>
              <a:rPr lang="fr-FR" sz="1800" dirty="0" err="1" smtClean="0"/>
              <a:t>Ref</a:t>
            </a:r>
            <a:r>
              <a:rPr lang="fr-FR" sz="1800" dirty="0" smtClean="0"/>
              <a:t> : Les actionneurs aéronautiques 2</a:t>
            </a:r>
          </a:p>
          <a:p>
            <a:r>
              <a:rPr lang="fr-FR" sz="1800" dirty="0" smtClean="0"/>
              <a:t>Solutions à puissance et signaux électriques</a:t>
            </a:r>
          </a:p>
          <a:p>
            <a:r>
              <a:rPr lang="fr-FR" sz="1800" dirty="0" smtClean="0"/>
              <a:t>Jean-Charles Maré, INSA de Toulouse</a:t>
            </a:r>
            <a:endParaRPr lang="fr-FR" sz="1800" dirty="0"/>
          </a:p>
        </p:txBody>
      </p:sp>
    </p:spTree>
    <p:extLst>
      <p:ext uri="{BB962C8B-B14F-4D97-AF65-F5344CB8AC3E}">
        <p14:creationId xmlns:p14="http://schemas.microsoft.com/office/powerpoint/2010/main" val="545888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1"/>
          <p:cNvSpPr txBox="1">
            <a:spLocks/>
          </p:cNvSpPr>
          <p:nvPr/>
        </p:nvSpPr>
        <p:spPr>
          <a:xfrm>
            <a:off x="457200" y="193204"/>
            <a:ext cx="8229600" cy="571500"/>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dirty="0" smtClean="0">
                <a:solidFill>
                  <a:srgbClr val="FF0000"/>
                </a:solidFill>
              </a:rPr>
              <a:t>1. Fonctions </a:t>
            </a:r>
            <a:r>
              <a:rPr lang="fr-FR" sz="3200" b="1" dirty="0">
                <a:solidFill>
                  <a:srgbClr val="FF0000"/>
                </a:solidFill>
              </a:rPr>
              <a:t>de la </a:t>
            </a:r>
            <a:r>
              <a:rPr lang="fr-FR" sz="3200" b="1" dirty="0" smtClean="0">
                <a:solidFill>
                  <a:srgbClr val="FF0000"/>
                </a:solidFill>
              </a:rPr>
              <a:t>cabine (suite)</a:t>
            </a:r>
            <a:endParaRPr lang="fr-FR" sz="3200" b="1" dirty="0">
              <a:solidFill>
                <a:srgbClr val="FF0000"/>
              </a:solidFill>
            </a:endParaRPr>
          </a:p>
        </p:txBody>
      </p:sp>
      <p:sp>
        <p:nvSpPr>
          <p:cNvPr id="4" name="Espace réservé du contenu 2"/>
          <p:cNvSpPr txBox="1">
            <a:spLocks/>
          </p:cNvSpPr>
          <p:nvPr/>
        </p:nvSpPr>
        <p:spPr>
          <a:xfrm>
            <a:off x="480791" y="1556792"/>
            <a:ext cx="8229600" cy="538783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endParaRPr lang="fr-FR" sz="2400" dirty="0"/>
          </a:p>
          <a:p>
            <a:pPr lvl="1"/>
            <a:r>
              <a:rPr lang="fr-FR" sz="2400" dirty="0" err="1" smtClean="0"/>
              <a:t>External</a:t>
            </a:r>
            <a:r>
              <a:rPr lang="fr-FR" sz="2400" dirty="0" smtClean="0"/>
              <a:t> </a:t>
            </a:r>
            <a:r>
              <a:rPr lang="fr-FR" sz="2400" dirty="0"/>
              <a:t>And </a:t>
            </a:r>
            <a:r>
              <a:rPr lang="fr-FR" sz="2400" dirty="0" err="1"/>
              <a:t>Taxiing</a:t>
            </a:r>
            <a:r>
              <a:rPr lang="fr-FR" sz="2400" dirty="0"/>
              <a:t> Camera System</a:t>
            </a:r>
          </a:p>
          <a:p>
            <a:pPr lvl="1"/>
            <a:r>
              <a:rPr lang="fr-FR" sz="2400" dirty="0" smtClean="0"/>
              <a:t> </a:t>
            </a:r>
            <a:r>
              <a:rPr lang="fr-FR" sz="2400" dirty="0"/>
              <a:t>Audio Control</a:t>
            </a:r>
          </a:p>
          <a:p>
            <a:pPr lvl="1"/>
            <a:r>
              <a:rPr lang="fr-FR" sz="2400" dirty="0" smtClean="0"/>
              <a:t> </a:t>
            </a:r>
            <a:r>
              <a:rPr lang="fr-FR" sz="2400" dirty="0"/>
              <a:t>Flight Warnings System</a:t>
            </a:r>
          </a:p>
          <a:p>
            <a:pPr lvl="1"/>
            <a:r>
              <a:rPr lang="fr-FR" sz="2400" dirty="0" smtClean="0"/>
              <a:t> </a:t>
            </a:r>
            <a:r>
              <a:rPr lang="fr-FR" sz="2400" dirty="0"/>
              <a:t>Control and Display System</a:t>
            </a:r>
          </a:p>
          <a:p>
            <a:pPr lvl="1"/>
            <a:r>
              <a:rPr lang="fr-FR" sz="2400" dirty="0" smtClean="0"/>
              <a:t> </a:t>
            </a:r>
            <a:r>
              <a:rPr lang="fr-FR" sz="2400" dirty="0" err="1"/>
              <a:t>Electronic</a:t>
            </a:r>
            <a:r>
              <a:rPr lang="fr-FR" sz="2400" dirty="0"/>
              <a:t> </a:t>
            </a:r>
            <a:r>
              <a:rPr lang="fr-FR" sz="2400" dirty="0" err="1"/>
              <a:t>Centralized</a:t>
            </a:r>
            <a:r>
              <a:rPr lang="fr-FR" sz="2400" dirty="0"/>
              <a:t> </a:t>
            </a:r>
            <a:r>
              <a:rPr lang="fr-FR" sz="2400" dirty="0" err="1"/>
              <a:t>Aircraft</a:t>
            </a:r>
            <a:r>
              <a:rPr lang="fr-FR" sz="2400" dirty="0"/>
              <a:t> Monitoring</a:t>
            </a:r>
          </a:p>
          <a:p>
            <a:pPr lvl="1"/>
            <a:r>
              <a:rPr lang="fr-FR" sz="2400" dirty="0" smtClean="0"/>
              <a:t> </a:t>
            </a:r>
            <a:r>
              <a:rPr lang="fr-FR" sz="2400" dirty="0"/>
              <a:t>Head-Up Display</a:t>
            </a:r>
          </a:p>
          <a:p>
            <a:pPr lvl="1"/>
            <a:r>
              <a:rPr lang="fr-FR" sz="2400" dirty="0" smtClean="0"/>
              <a:t> </a:t>
            </a:r>
            <a:r>
              <a:rPr lang="fr-FR" sz="2400" dirty="0" err="1"/>
              <a:t>Concentrator</a:t>
            </a:r>
            <a:r>
              <a:rPr lang="fr-FR" sz="2400" dirty="0"/>
              <a:t> and Multiplexer for </a:t>
            </a:r>
            <a:r>
              <a:rPr lang="fr-FR" sz="2400" dirty="0" err="1"/>
              <a:t>Video</a:t>
            </a:r>
            <a:endParaRPr lang="fr-FR" sz="2400" dirty="0"/>
          </a:p>
          <a:p>
            <a:pPr lvl="1"/>
            <a:r>
              <a:rPr lang="fr-FR" sz="2400" dirty="0" smtClean="0"/>
              <a:t> </a:t>
            </a:r>
            <a:r>
              <a:rPr lang="fr-FR" sz="2400" dirty="0"/>
              <a:t>Digital Flight Data </a:t>
            </a:r>
            <a:r>
              <a:rPr lang="fr-FR" sz="2400" dirty="0" err="1"/>
              <a:t>Recording</a:t>
            </a:r>
            <a:r>
              <a:rPr lang="fr-FR" sz="2400" dirty="0"/>
              <a:t> System</a:t>
            </a:r>
          </a:p>
          <a:p>
            <a:pPr lvl="1"/>
            <a:r>
              <a:rPr lang="fr-FR" sz="2400" dirty="0" smtClean="0"/>
              <a:t> </a:t>
            </a:r>
            <a:r>
              <a:rPr lang="fr-FR" sz="2400" dirty="0" err="1"/>
              <a:t>Tail</a:t>
            </a:r>
            <a:r>
              <a:rPr lang="fr-FR" sz="2400" dirty="0"/>
              <a:t> Strike Indication System</a:t>
            </a:r>
          </a:p>
        </p:txBody>
      </p:sp>
    </p:spTree>
    <p:extLst>
      <p:ext uri="{BB962C8B-B14F-4D97-AF65-F5344CB8AC3E}">
        <p14:creationId xmlns:p14="http://schemas.microsoft.com/office/powerpoint/2010/main" val="2873615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337220"/>
            <a:ext cx="8229600" cy="571500"/>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dirty="0" smtClean="0">
                <a:solidFill>
                  <a:srgbClr val="FF0000"/>
                </a:solidFill>
              </a:rPr>
              <a:t>2. Fonctions </a:t>
            </a:r>
            <a:r>
              <a:rPr lang="fr-FR" sz="3200" b="1" dirty="0">
                <a:solidFill>
                  <a:srgbClr val="FF0000"/>
                </a:solidFill>
              </a:rPr>
              <a:t>pour l’énergie</a:t>
            </a:r>
          </a:p>
        </p:txBody>
      </p:sp>
      <p:sp>
        <p:nvSpPr>
          <p:cNvPr id="3" name="Espace réservé du contenu 2"/>
          <p:cNvSpPr txBox="1">
            <a:spLocks/>
          </p:cNvSpPr>
          <p:nvPr/>
        </p:nvSpPr>
        <p:spPr>
          <a:xfrm>
            <a:off x="480791" y="1641564"/>
            <a:ext cx="8229600" cy="538783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endParaRPr lang="fr-FR" sz="2400" dirty="0"/>
          </a:p>
          <a:p>
            <a:pPr lvl="1"/>
            <a:r>
              <a:rPr lang="fr-FR" sz="2400" dirty="0" smtClean="0"/>
              <a:t> </a:t>
            </a:r>
            <a:r>
              <a:rPr lang="fr-FR" sz="2400" dirty="0" err="1"/>
              <a:t>Electrical</a:t>
            </a:r>
            <a:r>
              <a:rPr lang="fr-FR" sz="2400" dirty="0"/>
              <a:t> </a:t>
            </a:r>
            <a:r>
              <a:rPr lang="fr-FR" sz="2400" dirty="0" err="1"/>
              <a:t>Load</a:t>
            </a:r>
            <a:r>
              <a:rPr lang="fr-FR" sz="2400" dirty="0"/>
              <a:t> Management</a:t>
            </a:r>
          </a:p>
          <a:p>
            <a:pPr lvl="1"/>
            <a:r>
              <a:rPr lang="fr-FR" sz="2400" dirty="0" smtClean="0"/>
              <a:t> </a:t>
            </a:r>
            <a:r>
              <a:rPr lang="fr-FR" sz="2400" dirty="0"/>
              <a:t>AC and DC </a:t>
            </a:r>
            <a:r>
              <a:rPr lang="fr-FR" sz="2400" dirty="0" err="1"/>
              <a:t>Generation</a:t>
            </a:r>
            <a:r>
              <a:rPr lang="fr-FR" sz="2400" dirty="0"/>
              <a:t> Control System</a:t>
            </a:r>
          </a:p>
          <a:p>
            <a:pPr lvl="1"/>
            <a:r>
              <a:rPr lang="fr-FR" sz="2400" dirty="0" smtClean="0"/>
              <a:t> </a:t>
            </a:r>
            <a:r>
              <a:rPr lang="fr-FR" sz="2400" dirty="0" err="1"/>
              <a:t>Primary</a:t>
            </a:r>
            <a:r>
              <a:rPr lang="fr-FR" sz="2400" dirty="0"/>
              <a:t> and </a:t>
            </a:r>
            <a:r>
              <a:rPr lang="fr-FR" sz="2400" dirty="0" err="1"/>
              <a:t>Secondary</a:t>
            </a:r>
            <a:r>
              <a:rPr lang="fr-FR" sz="2400" dirty="0"/>
              <a:t> Power Distribution Management</a:t>
            </a:r>
          </a:p>
          <a:p>
            <a:pPr lvl="1"/>
            <a:r>
              <a:rPr lang="fr-FR" sz="2400" dirty="0" smtClean="0"/>
              <a:t> </a:t>
            </a:r>
            <a:r>
              <a:rPr lang="fr-FR" sz="2400" dirty="0"/>
              <a:t>Emergency Power </a:t>
            </a:r>
            <a:r>
              <a:rPr lang="fr-FR" sz="2400" dirty="0" err="1"/>
              <a:t>Generation</a:t>
            </a:r>
            <a:r>
              <a:rPr lang="fr-FR" sz="2400" dirty="0"/>
              <a:t> &amp; Distribution</a:t>
            </a:r>
          </a:p>
          <a:p>
            <a:pPr lvl="1"/>
            <a:r>
              <a:rPr lang="fr-FR" sz="2400" dirty="0" smtClean="0"/>
              <a:t> </a:t>
            </a:r>
            <a:r>
              <a:rPr lang="fr-FR" sz="2400" dirty="0"/>
              <a:t>Windows </a:t>
            </a:r>
            <a:r>
              <a:rPr lang="fr-FR" sz="2400" dirty="0" err="1"/>
              <a:t>Heat</a:t>
            </a:r>
            <a:r>
              <a:rPr lang="fr-FR" sz="2400" dirty="0"/>
              <a:t> Controller</a:t>
            </a:r>
          </a:p>
          <a:p>
            <a:pPr lvl="1"/>
            <a:r>
              <a:rPr lang="fr-FR" sz="2400" dirty="0" smtClean="0"/>
              <a:t> </a:t>
            </a:r>
            <a:r>
              <a:rPr lang="fr-FR" sz="2400" dirty="0" err="1"/>
              <a:t>Exterior</a:t>
            </a:r>
            <a:r>
              <a:rPr lang="fr-FR" sz="2400" dirty="0"/>
              <a:t> and </a:t>
            </a:r>
            <a:r>
              <a:rPr lang="fr-FR" sz="2400" dirty="0" err="1"/>
              <a:t>Internal</a:t>
            </a:r>
            <a:r>
              <a:rPr lang="fr-FR" sz="2400" dirty="0"/>
              <a:t> Lights (cockpit and </a:t>
            </a:r>
            <a:r>
              <a:rPr lang="fr-FR" sz="2400" dirty="0" err="1"/>
              <a:t>cabin</a:t>
            </a:r>
            <a:r>
              <a:rPr lang="fr-FR" sz="2400" dirty="0"/>
              <a:t>)</a:t>
            </a:r>
          </a:p>
          <a:p>
            <a:pPr lvl="1"/>
            <a:r>
              <a:rPr lang="fr-FR" sz="2400" dirty="0" smtClean="0"/>
              <a:t> </a:t>
            </a:r>
            <a:r>
              <a:rPr lang="fr-FR" sz="2400" dirty="0" err="1"/>
              <a:t>Auxiliary</a:t>
            </a:r>
            <a:r>
              <a:rPr lang="fr-FR" sz="2400" dirty="0"/>
              <a:t> Power Unit</a:t>
            </a:r>
          </a:p>
          <a:p>
            <a:pPr lvl="1"/>
            <a:r>
              <a:rPr lang="fr-FR" sz="2400" dirty="0" smtClean="0"/>
              <a:t> </a:t>
            </a:r>
            <a:r>
              <a:rPr lang="fr-FR" sz="2400" dirty="0"/>
              <a:t>Circuit </a:t>
            </a:r>
            <a:r>
              <a:rPr lang="fr-FR" sz="2400" dirty="0" err="1"/>
              <a:t>Breaker</a:t>
            </a:r>
            <a:r>
              <a:rPr lang="fr-FR" sz="2400" dirty="0"/>
              <a:t> Monitoring</a:t>
            </a:r>
          </a:p>
          <a:p>
            <a:pPr lvl="1"/>
            <a:r>
              <a:rPr lang="fr-FR" sz="2400" dirty="0" smtClean="0"/>
              <a:t> </a:t>
            </a:r>
            <a:r>
              <a:rPr lang="fr-FR" sz="2400" dirty="0" err="1"/>
              <a:t>Ice</a:t>
            </a:r>
            <a:r>
              <a:rPr lang="fr-FR" sz="2400" dirty="0"/>
              <a:t> </a:t>
            </a:r>
            <a:r>
              <a:rPr lang="fr-FR" sz="2400" dirty="0" err="1"/>
              <a:t>Detection</a:t>
            </a:r>
            <a:endParaRPr lang="fr-FR" sz="2400" dirty="0"/>
          </a:p>
          <a:p>
            <a:pPr lvl="1"/>
            <a:r>
              <a:rPr lang="fr-FR" sz="2400" dirty="0" smtClean="0"/>
              <a:t> </a:t>
            </a:r>
            <a:r>
              <a:rPr lang="fr-FR" sz="2400" dirty="0" err="1"/>
              <a:t>Engine</a:t>
            </a:r>
            <a:r>
              <a:rPr lang="fr-FR" sz="2400" dirty="0"/>
              <a:t> Control system</a:t>
            </a:r>
          </a:p>
        </p:txBody>
      </p:sp>
    </p:spTree>
    <p:extLst>
      <p:ext uri="{BB962C8B-B14F-4D97-AF65-F5344CB8AC3E}">
        <p14:creationId xmlns:p14="http://schemas.microsoft.com/office/powerpoint/2010/main" val="3254588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337220"/>
            <a:ext cx="8229600" cy="571500"/>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dirty="0" smtClean="0">
                <a:solidFill>
                  <a:srgbClr val="FF0000"/>
                </a:solidFill>
              </a:rPr>
              <a:t>3. Fonctions </a:t>
            </a:r>
            <a:r>
              <a:rPr lang="fr-FR" sz="3200" b="1" dirty="0">
                <a:solidFill>
                  <a:srgbClr val="FF0000"/>
                </a:solidFill>
              </a:rPr>
              <a:t>de contrôle de vol</a:t>
            </a:r>
          </a:p>
        </p:txBody>
      </p:sp>
      <p:sp>
        <p:nvSpPr>
          <p:cNvPr id="3" name="Espace réservé du contenu 2"/>
          <p:cNvSpPr txBox="1">
            <a:spLocks/>
          </p:cNvSpPr>
          <p:nvPr/>
        </p:nvSpPr>
        <p:spPr>
          <a:xfrm>
            <a:off x="480791" y="1641564"/>
            <a:ext cx="8229600" cy="538783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endParaRPr lang="fr-FR" sz="2400" dirty="0"/>
          </a:p>
          <a:p>
            <a:pPr lvl="1"/>
            <a:r>
              <a:rPr lang="fr-FR" sz="2400" dirty="0"/>
              <a:t> Flight Management</a:t>
            </a:r>
          </a:p>
          <a:p>
            <a:pPr lvl="1"/>
            <a:r>
              <a:rPr lang="fr-FR" sz="2400" dirty="0" smtClean="0"/>
              <a:t> </a:t>
            </a:r>
            <a:r>
              <a:rPr lang="fr-FR" sz="2400" dirty="0"/>
              <a:t>Flight </a:t>
            </a:r>
            <a:r>
              <a:rPr lang="fr-FR" sz="2400" dirty="0" err="1"/>
              <a:t>Envelope</a:t>
            </a:r>
            <a:endParaRPr lang="fr-FR" sz="2400" dirty="0"/>
          </a:p>
          <a:p>
            <a:pPr lvl="1"/>
            <a:r>
              <a:rPr lang="fr-FR" sz="2400" dirty="0" smtClean="0"/>
              <a:t> </a:t>
            </a:r>
            <a:r>
              <a:rPr lang="fr-FR" sz="2400" dirty="0" err="1"/>
              <a:t>Automatic</a:t>
            </a:r>
            <a:r>
              <a:rPr lang="fr-FR" sz="2400" dirty="0"/>
              <a:t> Flight Guidance</a:t>
            </a:r>
          </a:p>
          <a:p>
            <a:pPr lvl="1"/>
            <a:r>
              <a:rPr lang="fr-FR" sz="2400" dirty="0" smtClean="0"/>
              <a:t> </a:t>
            </a:r>
            <a:r>
              <a:rPr lang="fr-FR" sz="2400" dirty="0" err="1"/>
              <a:t>Weight</a:t>
            </a:r>
            <a:r>
              <a:rPr lang="fr-FR" sz="2400" dirty="0"/>
              <a:t> and Balance Back-Up Computation</a:t>
            </a:r>
          </a:p>
          <a:p>
            <a:pPr lvl="1"/>
            <a:r>
              <a:rPr lang="fr-FR" sz="2400" dirty="0" smtClean="0"/>
              <a:t> </a:t>
            </a:r>
            <a:r>
              <a:rPr lang="fr-FR" sz="2400" dirty="0"/>
              <a:t>Flight </a:t>
            </a:r>
            <a:r>
              <a:rPr lang="fr-FR" sz="2400" dirty="0" err="1"/>
              <a:t>Controls</a:t>
            </a:r>
            <a:r>
              <a:rPr lang="fr-FR" sz="2400" dirty="0"/>
              <a:t> unit</a:t>
            </a:r>
          </a:p>
          <a:p>
            <a:pPr lvl="1"/>
            <a:r>
              <a:rPr lang="fr-FR" sz="2400" dirty="0" smtClean="0"/>
              <a:t> </a:t>
            </a:r>
            <a:r>
              <a:rPr lang="fr-FR" sz="2400" dirty="0"/>
              <a:t>Flight Control Data </a:t>
            </a:r>
            <a:r>
              <a:rPr lang="fr-FR" sz="2400" dirty="0" err="1"/>
              <a:t>Concentrator</a:t>
            </a:r>
            <a:endParaRPr lang="fr-FR" sz="2400" dirty="0"/>
          </a:p>
        </p:txBody>
      </p:sp>
    </p:spTree>
    <p:extLst>
      <p:ext uri="{BB962C8B-B14F-4D97-AF65-F5344CB8AC3E}">
        <p14:creationId xmlns:p14="http://schemas.microsoft.com/office/powerpoint/2010/main" val="3648776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409228"/>
            <a:ext cx="8229600" cy="571500"/>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dirty="0" smtClean="0">
                <a:solidFill>
                  <a:srgbClr val="FF0000"/>
                </a:solidFill>
              </a:rPr>
              <a:t>3. Fonctions </a:t>
            </a:r>
            <a:r>
              <a:rPr lang="fr-FR" sz="3200" b="1" dirty="0">
                <a:solidFill>
                  <a:srgbClr val="FF0000"/>
                </a:solidFill>
              </a:rPr>
              <a:t>de navigation</a:t>
            </a:r>
          </a:p>
        </p:txBody>
      </p:sp>
      <p:sp>
        <p:nvSpPr>
          <p:cNvPr id="3" name="Espace réservé du contenu 2"/>
          <p:cNvSpPr txBox="1">
            <a:spLocks/>
          </p:cNvSpPr>
          <p:nvPr/>
        </p:nvSpPr>
        <p:spPr>
          <a:xfrm>
            <a:off x="480791" y="1497548"/>
            <a:ext cx="8229600" cy="538783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endParaRPr lang="fr-FR" sz="2400" dirty="0"/>
          </a:p>
          <a:p>
            <a:pPr lvl="1"/>
            <a:r>
              <a:rPr lang="fr-FR" sz="2400" dirty="0" smtClean="0"/>
              <a:t> </a:t>
            </a:r>
            <a:r>
              <a:rPr lang="fr-FR" sz="2400" dirty="0" err="1" smtClean="0"/>
              <a:t>Automatic</a:t>
            </a:r>
            <a:r>
              <a:rPr lang="fr-FR" sz="2400" dirty="0" smtClean="0"/>
              <a:t> </a:t>
            </a:r>
            <a:r>
              <a:rPr lang="fr-FR" sz="2400" dirty="0"/>
              <a:t>Direction Finder</a:t>
            </a:r>
          </a:p>
          <a:p>
            <a:pPr lvl="1"/>
            <a:r>
              <a:rPr lang="fr-FR" sz="2400" dirty="0" smtClean="0"/>
              <a:t> </a:t>
            </a:r>
            <a:r>
              <a:rPr lang="fr-FR" sz="2400" dirty="0"/>
              <a:t>VHF Omni </a:t>
            </a:r>
            <a:r>
              <a:rPr lang="fr-FR" sz="2400" dirty="0" err="1"/>
              <a:t>directional</a:t>
            </a:r>
            <a:r>
              <a:rPr lang="fr-FR" sz="2400" dirty="0"/>
              <a:t> Range (VOR)</a:t>
            </a:r>
          </a:p>
          <a:p>
            <a:pPr lvl="1"/>
            <a:r>
              <a:rPr lang="fr-FR" sz="2400" dirty="0" smtClean="0"/>
              <a:t> </a:t>
            </a:r>
            <a:r>
              <a:rPr lang="fr-FR" sz="2400" dirty="0"/>
              <a:t>Distance </a:t>
            </a:r>
            <a:r>
              <a:rPr lang="fr-FR" sz="2400" dirty="0" err="1"/>
              <a:t>Measuring</a:t>
            </a:r>
            <a:r>
              <a:rPr lang="fr-FR" sz="2400" dirty="0"/>
              <a:t> Equipment</a:t>
            </a:r>
          </a:p>
          <a:p>
            <a:pPr lvl="1"/>
            <a:r>
              <a:rPr lang="fr-FR" sz="2400" dirty="0" smtClean="0"/>
              <a:t> </a:t>
            </a:r>
            <a:r>
              <a:rPr lang="fr-FR" sz="2400" dirty="0"/>
              <a:t>Air Data Reference</a:t>
            </a:r>
          </a:p>
          <a:p>
            <a:pPr lvl="1"/>
            <a:r>
              <a:rPr lang="fr-FR" sz="2400" dirty="0" smtClean="0"/>
              <a:t> </a:t>
            </a:r>
            <a:r>
              <a:rPr lang="fr-FR" sz="2400" dirty="0"/>
              <a:t>Multi Mode </a:t>
            </a:r>
            <a:r>
              <a:rPr lang="fr-FR" sz="2400" dirty="0" err="1"/>
              <a:t>Receiver</a:t>
            </a:r>
            <a:endParaRPr lang="fr-FR" sz="2400" dirty="0"/>
          </a:p>
          <a:p>
            <a:pPr lvl="1"/>
            <a:r>
              <a:rPr lang="fr-FR" sz="2400" dirty="0" smtClean="0"/>
              <a:t> </a:t>
            </a:r>
            <a:r>
              <a:rPr lang="fr-FR" sz="2400" dirty="0" err="1"/>
              <a:t>Onboard</a:t>
            </a:r>
            <a:r>
              <a:rPr lang="fr-FR" sz="2400" dirty="0"/>
              <a:t> </a:t>
            </a:r>
            <a:r>
              <a:rPr lang="fr-FR" sz="2400" dirty="0" err="1"/>
              <a:t>Airport</a:t>
            </a:r>
            <a:r>
              <a:rPr lang="fr-FR" sz="2400" dirty="0"/>
              <a:t> Navigation System</a:t>
            </a:r>
          </a:p>
          <a:p>
            <a:pPr lvl="1"/>
            <a:r>
              <a:rPr lang="fr-FR" sz="2400" dirty="0" smtClean="0"/>
              <a:t> </a:t>
            </a:r>
            <a:r>
              <a:rPr lang="fr-FR" sz="2400" dirty="0"/>
              <a:t>Radio </a:t>
            </a:r>
            <a:r>
              <a:rPr lang="fr-FR" sz="2400" dirty="0" err="1"/>
              <a:t>Altimeter</a:t>
            </a:r>
            <a:endParaRPr lang="fr-FR" sz="2400" dirty="0"/>
          </a:p>
          <a:p>
            <a:pPr lvl="1"/>
            <a:r>
              <a:rPr lang="fr-FR" sz="2400" dirty="0" smtClean="0"/>
              <a:t> </a:t>
            </a:r>
            <a:r>
              <a:rPr lang="fr-FR" sz="2400" dirty="0" err="1"/>
              <a:t>Weather</a:t>
            </a:r>
            <a:r>
              <a:rPr lang="fr-FR" sz="2400" dirty="0"/>
              <a:t> Radar</a:t>
            </a:r>
          </a:p>
          <a:p>
            <a:pPr lvl="1"/>
            <a:r>
              <a:rPr lang="fr-FR" sz="2400" dirty="0" smtClean="0"/>
              <a:t> </a:t>
            </a:r>
            <a:r>
              <a:rPr lang="fr-FR" sz="2400" dirty="0" err="1"/>
              <a:t>Traffic</a:t>
            </a:r>
            <a:r>
              <a:rPr lang="fr-FR" sz="2400" dirty="0"/>
              <a:t> Collision </a:t>
            </a:r>
            <a:r>
              <a:rPr lang="fr-FR" sz="2400" dirty="0" err="1"/>
              <a:t>Avoidance</a:t>
            </a:r>
            <a:r>
              <a:rPr lang="fr-FR" sz="2400" dirty="0"/>
              <a:t> System</a:t>
            </a:r>
          </a:p>
          <a:p>
            <a:pPr lvl="1"/>
            <a:r>
              <a:rPr lang="fr-FR" sz="2400" dirty="0" smtClean="0"/>
              <a:t> </a:t>
            </a:r>
            <a:r>
              <a:rPr lang="fr-FR" sz="2400" dirty="0" err="1"/>
              <a:t>Traffic</a:t>
            </a:r>
            <a:r>
              <a:rPr lang="fr-FR" sz="2400" dirty="0"/>
              <a:t> </a:t>
            </a:r>
            <a:r>
              <a:rPr lang="fr-FR" sz="2400" dirty="0" err="1"/>
              <a:t>Awareness</a:t>
            </a:r>
            <a:r>
              <a:rPr lang="fr-FR" sz="2400" dirty="0"/>
              <a:t> and Warning System</a:t>
            </a:r>
          </a:p>
        </p:txBody>
      </p:sp>
    </p:spTree>
    <p:extLst>
      <p:ext uri="{BB962C8B-B14F-4D97-AF65-F5344CB8AC3E}">
        <p14:creationId xmlns:p14="http://schemas.microsoft.com/office/powerpoint/2010/main" val="1387017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smtClean="0">
                <a:solidFill>
                  <a:srgbClr val="FF0000"/>
                </a:solidFill>
              </a:rPr>
              <a:t>Résultat </a:t>
            </a:r>
            <a:r>
              <a:rPr lang="fr-FR" sz="2400" b="1" smtClean="0">
                <a:solidFill>
                  <a:srgbClr val="FF0000"/>
                </a:solidFill>
              </a:rPr>
              <a:t>: </a:t>
            </a:r>
            <a:br>
              <a:rPr lang="fr-FR" sz="2400" b="1" smtClean="0">
                <a:solidFill>
                  <a:srgbClr val="FF0000"/>
                </a:solidFill>
              </a:rPr>
            </a:br>
            <a:r>
              <a:rPr lang="fr-FR" sz="2400" b="1" smtClean="0">
                <a:solidFill>
                  <a:srgbClr val="FF0000"/>
                </a:solidFill>
              </a:rPr>
              <a:t>Architecture </a:t>
            </a:r>
            <a:r>
              <a:rPr lang="fr-FR" sz="2400" b="1" dirty="0" smtClean="0">
                <a:solidFill>
                  <a:srgbClr val="FF0000"/>
                </a:solidFill>
              </a:rPr>
              <a:t>de traitement/</a:t>
            </a:r>
            <a:r>
              <a:rPr lang="fr-FR" sz="2400" b="1" dirty="0" err="1" smtClean="0">
                <a:solidFill>
                  <a:srgbClr val="FF0000"/>
                </a:solidFill>
              </a:rPr>
              <a:t>tranasmission</a:t>
            </a:r>
            <a:r>
              <a:rPr lang="fr-FR" sz="2400" b="1" dirty="0" smtClean="0">
                <a:solidFill>
                  <a:srgbClr val="FF0000"/>
                </a:solidFill>
              </a:rPr>
              <a:t> de l’information associé aux fonctions d’actionnement  </a:t>
            </a:r>
            <a:endParaRPr lang="fr-FR" sz="2400" b="1" dirty="0">
              <a:solidFill>
                <a:srgbClr val="FF0000"/>
              </a:solidFill>
            </a:endParaRPr>
          </a:p>
        </p:txBody>
      </p:sp>
      <p:sp>
        <p:nvSpPr>
          <p:cNvPr id="3" name="Espace réservé du contenu 2"/>
          <p:cNvSpPr>
            <a:spLocks noGrp="1"/>
          </p:cNvSpPr>
          <p:nvPr>
            <p:ph idx="1"/>
          </p:nvPr>
        </p:nvSpPr>
        <p:spPr>
          <a:xfrm>
            <a:off x="457200" y="2968352"/>
            <a:ext cx="8229600" cy="2044824"/>
          </a:xfrm>
        </p:spPr>
        <p:txBody>
          <a:bodyPr>
            <a:normAutofit/>
          </a:bodyPr>
          <a:lstStyle/>
          <a:p>
            <a:r>
              <a:rPr lang="fr-FR" sz="2400" dirty="0" smtClean="0"/>
              <a:t>Airbus A380 comporte près de 500 km de câble électriques,</a:t>
            </a:r>
          </a:p>
          <a:p>
            <a:r>
              <a:rPr lang="fr-FR" sz="2400" dirty="0" smtClean="0"/>
              <a:t>Boeing B787 comporte 120 miles de câbles électriques d’une masse totale de 4 tonnes</a:t>
            </a:r>
          </a:p>
          <a:p>
            <a:r>
              <a:rPr lang="fr-FR" sz="2400" dirty="0" smtClean="0"/>
              <a:t>En moyenne, 240 km de câble et 1800 kg   </a:t>
            </a:r>
            <a:endParaRPr lang="fr-FR" sz="2400" dirty="0"/>
          </a:p>
        </p:txBody>
      </p:sp>
    </p:spTree>
    <p:extLst>
      <p:ext uri="{BB962C8B-B14F-4D97-AF65-F5344CB8AC3E}">
        <p14:creationId xmlns:p14="http://schemas.microsoft.com/office/powerpoint/2010/main" val="3641171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2986" y="524185"/>
            <a:ext cx="4178027" cy="64086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re 1"/>
          <p:cNvSpPr txBox="1">
            <a:spLocks/>
          </p:cNvSpPr>
          <p:nvPr/>
        </p:nvSpPr>
        <p:spPr>
          <a:xfrm>
            <a:off x="457200" y="44624"/>
            <a:ext cx="8229600" cy="936104"/>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dirty="0" smtClean="0">
                <a:solidFill>
                  <a:srgbClr val="FF0000"/>
                </a:solidFill>
              </a:rPr>
              <a:t>Exemple </a:t>
            </a:r>
            <a:r>
              <a:rPr lang="fr-FR" sz="3200" dirty="0" smtClean="0">
                <a:solidFill>
                  <a:srgbClr val="FF0000"/>
                </a:solidFill>
              </a:rPr>
              <a:t>: évolution des Commandes de vol</a:t>
            </a:r>
            <a:endParaRPr lang="fr-FR" sz="3200" dirty="0">
              <a:solidFill>
                <a:srgbClr val="FF0000"/>
              </a:solidFill>
            </a:endParaRPr>
          </a:p>
        </p:txBody>
      </p:sp>
    </p:spTree>
    <p:extLst>
      <p:ext uri="{BB962C8B-B14F-4D97-AF65-F5344CB8AC3E}">
        <p14:creationId xmlns:p14="http://schemas.microsoft.com/office/powerpoint/2010/main" val="15087522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7906" y="0"/>
            <a:ext cx="8229600" cy="418058"/>
          </a:xfrm>
        </p:spPr>
        <p:txBody>
          <a:bodyPr>
            <a:normAutofit fontScale="90000"/>
          </a:bodyPr>
          <a:lstStyle/>
          <a:p>
            <a:r>
              <a:rPr lang="fr-FR" sz="3600" b="1" dirty="0" smtClean="0">
                <a:solidFill>
                  <a:srgbClr val="FF0000"/>
                </a:solidFill>
              </a:rPr>
              <a:t>-Evolution </a:t>
            </a:r>
            <a:r>
              <a:rPr lang="fr-FR" sz="3600" b="1" dirty="0" smtClean="0">
                <a:solidFill>
                  <a:srgbClr val="FF0000"/>
                </a:solidFill>
              </a:rPr>
              <a:t>des </a:t>
            </a:r>
            <a:r>
              <a:rPr lang="fr-FR" sz="3600" b="1" dirty="0" smtClean="0">
                <a:solidFill>
                  <a:srgbClr val="FF0000"/>
                </a:solidFill>
              </a:rPr>
              <a:t>besoins-</a:t>
            </a:r>
            <a:endParaRPr lang="fr-FR" sz="3600" b="1" dirty="0">
              <a:solidFill>
                <a:srgbClr val="FF0000"/>
              </a:solidFill>
            </a:endParaRPr>
          </a:p>
        </p:txBody>
      </p:sp>
      <p:sp>
        <p:nvSpPr>
          <p:cNvPr id="3" name="Espace réservé du contenu 2"/>
          <p:cNvSpPr>
            <a:spLocks noGrp="1"/>
          </p:cNvSpPr>
          <p:nvPr>
            <p:ph idx="1"/>
          </p:nvPr>
        </p:nvSpPr>
        <p:spPr>
          <a:xfrm>
            <a:off x="427906" y="476672"/>
            <a:ext cx="8229600" cy="5357192"/>
          </a:xfrm>
        </p:spPr>
        <p:txBody>
          <a:bodyPr>
            <a:normAutofit/>
          </a:bodyPr>
          <a:lstStyle/>
          <a:p>
            <a:pPr marL="0" indent="0" algn="ctr">
              <a:buNone/>
            </a:pPr>
            <a:r>
              <a:rPr lang="fr-FR" sz="2400" dirty="0" smtClean="0">
                <a:solidFill>
                  <a:srgbClr val="FF0000"/>
                </a:solidFill>
              </a:rPr>
              <a:t>Réduire l’effort de pilotage </a:t>
            </a:r>
          </a:p>
          <a:p>
            <a:r>
              <a:rPr lang="fr-FR" sz="2400" dirty="0" smtClean="0"/>
              <a:t>S’assurer que le pilote pourra appliquer le niveau d’effort requis dans la pire des situations de pilotage (régime transitoire) ou encore pendant de longues périodes (régime moyen), </a:t>
            </a:r>
          </a:p>
          <a:p>
            <a:r>
              <a:rPr lang="fr-FR" sz="2400" dirty="0" smtClean="0"/>
              <a:t>L’effort a produire pour les avions militaires est plus complexe (facteurs : phase de la mission, niveau de qualité de vol, facteur de charge, </a:t>
            </a:r>
            <a:r>
              <a:rPr lang="fr-FR" sz="2400" dirty="0" err="1" smtClean="0"/>
              <a:t>etc</a:t>
            </a:r>
            <a:r>
              <a:rPr lang="fr-FR" sz="2400" dirty="0" smtClean="0"/>
              <a:t>, ..)</a:t>
            </a:r>
          </a:p>
          <a:p>
            <a:endParaRPr lang="fr-FR" dirty="0"/>
          </a:p>
          <a:p>
            <a:endParaRPr lang="fr-FR" dirty="0" smtClean="0"/>
          </a:p>
          <a:p>
            <a:endParaRPr lang="fr-FR" dirty="0"/>
          </a:p>
          <a:p>
            <a:endParaRPr lang="fr-FR" dirty="0" smtClean="0"/>
          </a:p>
          <a:p>
            <a:endParaRPr lang="fr-FR" dirty="0" smtClean="0"/>
          </a:p>
          <a:p>
            <a:endParaRPr lang="fr-FR"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3679906"/>
            <a:ext cx="6134100" cy="305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4030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16632"/>
            <a:ext cx="8229600" cy="418058"/>
          </a:xfrm>
        </p:spPr>
        <p:txBody>
          <a:bodyPr>
            <a:noAutofit/>
          </a:bodyPr>
          <a:lstStyle/>
          <a:p>
            <a:r>
              <a:rPr lang="fr-FR" sz="3200" dirty="0" smtClean="0">
                <a:solidFill>
                  <a:srgbClr val="FF0000"/>
                </a:solidFill>
              </a:rPr>
              <a:t>Réduire la charge intellectuelle du pilote</a:t>
            </a:r>
            <a:endParaRPr lang="fr-FR" sz="3200" dirty="0">
              <a:solidFill>
                <a:srgbClr val="FF0000"/>
              </a:solidFill>
            </a:endParaRPr>
          </a:p>
        </p:txBody>
      </p:sp>
      <p:sp>
        <p:nvSpPr>
          <p:cNvPr id="3" name="Espace réservé du contenu 2"/>
          <p:cNvSpPr>
            <a:spLocks noGrp="1"/>
          </p:cNvSpPr>
          <p:nvPr>
            <p:ph idx="1"/>
          </p:nvPr>
        </p:nvSpPr>
        <p:spPr>
          <a:xfrm>
            <a:off x="457200" y="1600201"/>
            <a:ext cx="8229600" cy="3412976"/>
          </a:xfrm>
        </p:spPr>
        <p:txBody>
          <a:bodyPr>
            <a:noAutofit/>
          </a:bodyPr>
          <a:lstStyle/>
          <a:p>
            <a:r>
              <a:rPr lang="fr-FR" sz="2400" dirty="0" smtClean="0"/>
              <a:t>Stabiliser l’aéronef (CAS : Control Augmentation System) en rajoutant l’effet des différente perturbations (ex : vent), </a:t>
            </a:r>
          </a:p>
          <a:p>
            <a:r>
              <a:rPr lang="fr-FR" sz="2400" dirty="0" smtClean="0"/>
              <a:t>Découpler, synchroniser ou coordonner les différentes commandes afin d’agir uniquement sur les degrés de liberté désirés (supprimer le lacet qui est induit par le braquage des ailerons lors d’une mise en roulis)</a:t>
            </a:r>
          </a:p>
          <a:p>
            <a:r>
              <a:rPr lang="fr-FR" sz="2400" dirty="0" smtClean="0"/>
              <a:t>Respecter le domaine de vol en surveillant les marges par rapport aux valeurs limites acceptable    </a:t>
            </a:r>
            <a:endParaRPr lang="fr-FR" sz="2400" dirty="0"/>
          </a:p>
        </p:txBody>
      </p:sp>
    </p:spTree>
    <p:extLst>
      <p:ext uri="{BB962C8B-B14F-4D97-AF65-F5344CB8AC3E}">
        <p14:creationId xmlns:p14="http://schemas.microsoft.com/office/powerpoint/2010/main" val="3187628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507288" cy="634082"/>
          </a:xfrm>
        </p:spPr>
        <p:txBody>
          <a:bodyPr>
            <a:noAutofit/>
          </a:bodyPr>
          <a:lstStyle/>
          <a:p>
            <a:r>
              <a:rPr lang="fr-FR" sz="3200" dirty="0" smtClean="0">
                <a:solidFill>
                  <a:srgbClr val="FF0000"/>
                </a:solidFill>
              </a:rPr>
              <a:t>Permettre un pilotage autonome et automatique</a:t>
            </a:r>
            <a:br>
              <a:rPr lang="fr-FR" sz="3200" dirty="0" smtClean="0">
                <a:solidFill>
                  <a:srgbClr val="FF0000"/>
                </a:solidFill>
              </a:rPr>
            </a:br>
            <a:endParaRPr lang="fr-FR" sz="3200" dirty="0">
              <a:solidFill>
                <a:srgbClr val="FF0000"/>
              </a:solidFill>
            </a:endParaRPr>
          </a:p>
        </p:txBody>
      </p:sp>
      <p:sp>
        <p:nvSpPr>
          <p:cNvPr id="3" name="Espace réservé du contenu 2"/>
          <p:cNvSpPr>
            <a:spLocks noGrp="1"/>
          </p:cNvSpPr>
          <p:nvPr>
            <p:ph idx="1"/>
          </p:nvPr>
        </p:nvSpPr>
        <p:spPr/>
        <p:txBody>
          <a:bodyPr/>
          <a:lstStyle/>
          <a:p>
            <a:r>
              <a:rPr lang="fr-FR" sz="2400" dirty="0" smtClean="0"/>
              <a:t>AFCS : </a:t>
            </a:r>
            <a:r>
              <a:rPr lang="fr-FR" sz="2400" dirty="0" err="1" smtClean="0"/>
              <a:t>Automatic</a:t>
            </a:r>
            <a:r>
              <a:rPr lang="fr-FR" sz="2400" dirty="0" smtClean="0"/>
              <a:t> Flight Control System</a:t>
            </a:r>
          </a:p>
          <a:p>
            <a:pPr lvl="1"/>
            <a:r>
              <a:rPr lang="fr-FR" sz="2400" dirty="0"/>
              <a:t> </a:t>
            </a:r>
            <a:r>
              <a:rPr lang="fr-FR" sz="2400" dirty="0" smtClean="0"/>
              <a:t>Pilotage automatique</a:t>
            </a:r>
          </a:p>
          <a:p>
            <a:pPr lvl="1"/>
            <a:r>
              <a:rPr lang="fr-FR" sz="2400" dirty="0" smtClean="0"/>
              <a:t>Vol sans pilote</a:t>
            </a:r>
          </a:p>
          <a:p>
            <a:pPr lvl="1"/>
            <a:endParaRPr lang="fr-FR" dirty="0"/>
          </a:p>
        </p:txBody>
      </p:sp>
    </p:spTree>
    <p:extLst>
      <p:ext uri="{BB962C8B-B14F-4D97-AF65-F5344CB8AC3E}">
        <p14:creationId xmlns:p14="http://schemas.microsoft.com/office/powerpoint/2010/main" val="2267231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71400"/>
            <a:ext cx="8229600" cy="1143000"/>
          </a:xfrm>
        </p:spPr>
        <p:txBody>
          <a:bodyPr>
            <a:normAutofit/>
          </a:bodyPr>
          <a:lstStyle/>
          <a:p>
            <a:r>
              <a:rPr lang="fr-FR" sz="3200" dirty="0" smtClean="0">
                <a:solidFill>
                  <a:srgbClr val="FF0000"/>
                </a:solidFill>
              </a:rPr>
              <a:t>Accroitre les performances de l’aéronef</a:t>
            </a:r>
            <a:endParaRPr lang="fr-FR" sz="3200" dirty="0">
              <a:solidFill>
                <a:srgbClr val="FF0000"/>
              </a:solidFill>
            </a:endParaRPr>
          </a:p>
        </p:txBody>
      </p:sp>
      <p:sp>
        <p:nvSpPr>
          <p:cNvPr id="3" name="Espace réservé du contenu 2"/>
          <p:cNvSpPr>
            <a:spLocks noGrp="1"/>
          </p:cNvSpPr>
          <p:nvPr>
            <p:ph idx="1"/>
          </p:nvPr>
        </p:nvSpPr>
        <p:spPr>
          <a:xfrm>
            <a:off x="457200" y="1600201"/>
            <a:ext cx="8229600" cy="2116832"/>
          </a:xfrm>
        </p:spPr>
        <p:txBody>
          <a:bodyPr/>
          <a:lstStyle/>
          <a:p>
            <a:r>
              <a:rPr lang="fr-FR" sz="2400" dirty="0" smtClean="0"/>
              <a:t>Le retard d’une commande appliquée par le pilote est de 0,1 - 0,4 s. </a:t>
            </a:r>
          </a:p>
          <a:p>
            <a:r>
              <a:rPr lang="fr-FR" sz="1400" dirty="0" smtClean="0"/>
              <a:t>SAS : </a:t>
            </a:r>
            <a:r>
              <a:rPr lang="fr-FR" sz="1400" dirty="0" err="1" smtClean="0"/>
              <a:t>Stability</a:t>
            </a:r>
            <a:r>
              <a:rPr lang="fr-FR" sz="1400" dirty="0" smtClean="0"/>
              <a:t> Augmentation System</a:t>
            </a:r>
          </a:p>
          <a:p>
            <a:r>
              <a:rPr lang="fr-FR" sz="1400" dirty="0" smtClean="0"/>
              <a:t>GLA : </a:t>
            </a:r>
            <a:r>
              <a:rPr lang="fr-FR" sz="1400" dirty="0" err="1" smtClean="0"/>
              <a:t>Gust</a:t>
            </a:r>
            <a:r>
              <a:rPr lang="fr-FR" sz="1400" dirty="0" smtClean="0"/>
              <a:t> </a:t>
            </a:r>
            <a:r>
              <a:rPr lang="fr-FR" sz="1400" dirty="0" err="1" smtClean="0"/>
              <a:t>Load</a:t>
            </a:r>
            <a:r>
              <a:rPr lang="fr-FR" sz="1400" dirty="0" smtClean="0"/>
              <a:t> </a:t>
            </a:r>
            <a:r>
              <a:rPr lang="fr-FR" sz="1400" dirty="0" err="1" smtClean="0"/>
              <a:t>Alleviation</a:t>
            </a:r>
            <a:r>
              <a:rPr lang="fr-FR" sz="1400" dirty="0" smtClean="0"/>
              <a:t> </a:t>
            </a:r>
          </a:p>
          <a:p>
            <a:r>
              <a:rPr lang="fr-FR" sz="1400" dirty="0" smtClean="0"/>
              <a:t>MLA : </a:t>
            </a:r>
            <a:r>
              <a:rPr lang="fr-FR" sz="1400" dirty="0" err="1" smtClean="0"/>
              <a:t>Manoveuver</a:t>
            </a:r>
            <a:r>
              <a:rPr lang="fr-FR" sz="1400" dirty="0" smtClean="0"/>
              <a:t> </a:t>
            </a:r>
            <a:r>
              <a:rPr lang="fr-FR" sz="1400" dirty="0" err="1" smtClean="0"/>
              <a:t>Load</a:t>
            </a:r>
            <a:r>
              <a:rPr lang="fr-FR" sz="1400" dirty="0" smtClean="0"/>
              <a:t> </a:t>
            </a:r>
            <a:r>
              <a:rPr lang="fr-FR" sz="1400" dirty="0" err="1" smtClean="0"/>
              <a:t>Alleviation</a:t>
            </a:r>
            <a:endParaRPr lang="fr-FR" sz="1400" dirty="0" smtClean="0"/>
          </a:p>
          <a:p>
            <a:r>
              <a:rPr lang="fr-FR" sz="1400" dirty="0" smtClean="0"/>
              <a:t>….</a:t>
            </a:r>
            <a:endParaRPr lang="fr-FR"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933" y="3645024"/>
            <a:ext cx="6410511" cy="2849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0254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62272"/>
            <a:ext cx="8229600" cy="1143000"/>
          </a:xfrm>
        </p:spPr>
        <p:txBody>
          <a:bodyPr>
            <a:normAutofit/>
          </a:bodyPr>
          <a:lstStyle/>
          <a:p>
            <a:r>
              <a:rPr lang="fr-FR" sz="3200" dirty="0" smtClean="0">
                <a:solidFill>
                  <a:srgbClr val="FF0000"/>
                </a:solidFill>
              </a:rPr>
              <a:t>Faciliter le développement et l’intégration  </a:t>
            </a:r>
            <a:endParaRPr lang="fr-FR" sz="3200" dirty="0">
              <a:solidFill>
                <a:srgbClr val="FF0000"/>
              </a:solidFill>
            </a:endParaRPr>
          </a:p>
        </p:txBody>
      </p:sp>
      <p:sp>
        <p:nvSpPr>
          <p:cNvPr id="3" name="Espace réservé du contenu 2"/>
          <p:cNvSpPr>
            <a:spLocks noGrp="1"/>
          </p:cNvSpPr>
          <p:nvPr>
            <p:ph idx="1"/>
          </p:nvPr>
        </p:nvSpPr>
        <p:spPr/>
        <p:txBody>
          <a:bodyPr>
            <a:normAutofit/>
          </a:bodyPr>
          <a:lstStyle/>
          <a:p>
            <a:r>
              <a:rPr lang="fr-FR" sz="2400" dirty="0" smtClean="0"/>
              <a:t>L’utilisation de calculateurs pour élaborer ou traiter les ordres du pilote  offre une grande souplesse lors du développent d’un aéronef. </a:t>
            </a:r>
            <a:endParaRPr lang="fr-FR" sz="2400" dirty="0"/>
          </a:p>
          <a:p>
            <a:pPr lvl="1"/>
            <a:r>
              <a:rPr lang="fr-FR" sz="2400" dirty="0" smtClean="0"/>
              <a:t>Modifier rapidement les lois de commande des actionneurs    </a:t>
            </a:r>
            <a:endParaRPr lang="fr-FR" sz="2400" dirty="0"/>
          </a:p>
        </p:txBody>
      </p:sp>
    </p:spTree>
    <p:extLst>
      <p:ext uri="{BB962C8B-B14F-4D97-AF65-F5344CB8AC3E}">
        <p14:creationId xmlns:p14="http://schemas.microsoft.com/office/powerpoint/2010/main" val="1482901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756592" y="697260"/>
            <a:ext cx="8229600" cy="571500"/>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dirty="0" smtClean="0">
                <a:solidFill>
                  <a:srgbClr val="FF0000"/>
                </a:solidFill>
              </a:rPr>
              <a:t>Les Systèmes </a:t>
            </a:r>
            <a:r>
              <a:rPr lang="fr-FR" sz="3200" b="1" dirty="0" smtClean="0">
                <a:solidFill>
                  <a:srgbClr val="FF0000"/>
                </a:solidFill>
              </a:rPr>
              <a:t>A</a:t>
            </a:r>
            <a:r>
              <a:rPr lang="fr-FR" sz="3200" b="1" dirty="0" smtClean="0">
                <a:solidFill>
                  <a:srgbClr val="FF0000"/>
                </a:solidFill>
              </a:rPr>
              <a:t>vioniques représentent : </a:t>
            </a:r>
            <a:endParaRPr lang="fr-FR" sz="3200" b="1" dirty="0">
              <a:solidFill>
                <a:srgbClr val="FF0000"/>
              </a:solidFill>
            </a:endParaRPr>
          </a:p>
        </p:txBody>
      </p:sp>
      <p:sp>
        <p:nvSpPr>
          <p:cNvPr id="3" name="Espace réservé du contenu 2"/>
          <p:cNvSpPr txBox="1">
            <a:spLocks/>
          </p:cNvSpPr>
          <p:nvPr/>
        </p:nvSpPr>
        <p:spPr>
          <a:xfrm>
            <a:off x="508215" y="2132856"/>
            <a:ext cx="8229600" cy="4248472"/>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r>
              <a:rPr lang="fr-FR" sz="2400" dirty="0" smtClean="0"/>
              <a:t>Ensemble </a:t>
            </a:r>
            <a:r>
              <a:rPr lang="fr-FR" sz="2400" dirty="0"/>
              <a:t>de fonctions permettant à un </a:t>
            </a:r>
            <a:r>
              <a:rPr lang="fr-FR" sz="2400" dirty="0" smtClean="0"/>
              <a:t>aéronef civil </a:t>
            </a:r>
            <a:r>
              <a:rPr lang="fr-FR" sz="2400" dirty="0"/>
              <a:t>ou militaire d’exécuter sa mission de vol</a:t>
            </a:r>
            <a:r>
              <a:rPr lang="fr-FR" sz="2400" dirty="0" smtClean="0"/>
              <a:t>.</a:t>
            </a:r>
          </a:p>
          <a:p>
            <a:pPr marL="57150" indent="0">
              <a:buNone/>
            </a:pPr>
            <a:endParaRPr lang="fr-FR" sz="2400" dirty="0"/>
          </a:p>
          <a:p>
            <a:pPr lvl="1"/>
            <a:r>
              <a:rPr lang="fr-FR" sz="2400" dirty="0" smtClean="0"/>
              <a:t> </a:t>
            </a:r>
            <a:r>
              <a:rPr lang="fr-FR" sz="2400" dirty="0"/>
              <a:t>Cabine</a:t>
            </a:r>
          </a:p>
          <a:p>
            <a:pPr lvl="1"/>
            <a:r>
              <a:rPr lang="fr-FR" sz="2400" dirty="0" smtClean="0"/>
              <a:t> </a:t>
            </a:r>
            <a:r>
              <a:rPr lang="fr-FR" sz="2400" dirty="0"/>
              <a:t>Cockpit</a:t>
            </a:r>
          </a:p>
          <a:p>
            <a:pPr lvl="1"/>
            <a:r>
              <a:rPr lang="fr-FR" sz="2400" dirty="0" smtClean="0"/>
              <a:t> </a:t>
            </a:r>
            <a:r>
              <a:rPr lang="fr-FR" sz="2400" dirty="0"/>
              <a:t>Navigation</a:t>
            </a:r>
          </a:p>
          <a:p>
            <a:pPr lvl="1"/>
            <a:r>
              <a:rPr lang="fr-FR" sz="2400" dirty="0" smtClean="0"/>
              <a:t> </a:t>
            </a:r>
            <a:r>
              <a:rPr lang="fr-FR" sz="2400" dirty="0"/>
              <a:t>Energie</a:t>
            </a:r>
          </a:p>
          <a:p>
            <a:pPr lvl="1"/>
            <a:r>
              <a:rPr lang="fr-FR" sz="2400" dirty="0" smtClean="0"/>
              <a:t> </a:t>
            </a:r>
            <a:r>
              <a:rPr lang="fr-FR" sz="2400" dirty="0"/>
              <a:t>Moteurs</a:t>
            </a:r>
          </a:p>
          <a:p>
            <a:pPr lvl="1"/>
            <a:r>
              <a:rPr lang="fr-FR" sz="2400" dirty="0" smtClean="0"/>
              <a:t> </a:t>
            </a:r>
            <a:r>
              <a:rPr lang="fr-FR" sz="2400" dirty="0"/>
              <a:t>Contrôle en vol</a:t>
            </a:r>
          </a:p>
          <a:p>
            <a:pPr lvl="1"/>
            <a:r>
              <a:rPr lang="fr-FR" sz="2400" dirty="0" smtClean="0"/>
              <a:t> </a:t>
            </a:r>
            <a:r>
              <a:rPr lang="fr-FR" sz="2400" dirty="0"/>
              <a:t>Communications</a:t>
            </a:r>
          </a:p>
        </p:txBody>
      </p:sp>
    </p:spTree>
    <p:extLst>
      <p:ext uri="{BB962C8B-B14F-4D97-AF65-F5344CB8AC3E}">
        <p14:creationId xmlns:p14="http://schemas.microsoft.com/office/powerpoint/2010/main" val="16558990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57200" y="193204"/>
            <a:ext cx="8229600" cy="571500"/>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sz="3200" b="1" dirty="0" smtClean="0">
                <a:solidFill>
                  <a:srgbClr val="FF0000"/>
                </a:solidFill>
              </a:rPr>
              <a:t>1.    Fonctions </a:t>
            </a:r>
            <a:r>
              <a:rPr lang="fr-FR" sz="3200" b="1" dirty="0">
                <a:solidFill>
                  <a:srgbClr val="FF0000"/>
                </a:solidFill>
              </a:rPr>
              <a:t>de la cabine</a:t>
            </a:r>
          </a:p>
        </p:txBody>
      </p:sp>
      <p:sp>
        <p:nvSpPr>
          <p:cNvPr id="3" name="Espace réservé du contenu 2"/>
          <p:cNvSpPr txBox="1">
            <a:spLocks/>
          </p:cNvSpPr>
          <p:nvPr/>
        </p:nvSpPr>
        <p:spPr>
          <a:xfrm>
            <a:off x="480791" y="1713572"/>
            <a:ext cx="8229600" cy="538783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endParaRPr lang="fr-FR" sz="2400" dirty="0"/>
          </a:p>
          <a:p>
            <a:pPr lvl="1"/>
            <a:r>
              <a:rPr lang="fr-FR" sz="2400" dirty="0" err="1"/>
              <a:t>Smoke</a:t>
            </a:r>
            <a:r>
              <a:rPr lang="fr-FR" sz="2400" dirty="0"/>
              <a:t> </a:t>
            </a:r>
            <a:r>
              <a:rPr lang="fr-FR" sz="2400" dirty="0" err="1"/>
              <a:t>Detection</a:t>
            </a:r>
            <a:r>
              <a:rPr lang="fr-FR" sz="2400" dirty="0"/>
              <a:t> </a:t>
            </a:r>
            <a:r>
              <a:rPr lang="fr-FR" sz="2400" dirty="0" err="1"/>
              <a:t>Function</a:t>
            </a:r>
            <a:endParaRPr lang="fr-FR" sz="2400" dirty="0"/>
          </a:p>
          <a:p>
            <a:pPr lvl="1"/>
            <a:r>
              <a:rPr lang="fr-FR" sz="2400" dirty="0" err="1" smtClean="0"/>
              <a:t>Fire</a:t>
            </a:r>
            <a:r>
              <a:rPr lang="fr-FR" sz="2400" dirty="0" smtClean="0"/>
              <a:t> </a:t>
            </a:r>
            <a:r>
              <a:rPr lang="fr-FR" sz="2400" dirty="0"/>
              <a:t>Protection System</a:t>
            </a:r>
          </a:p>
          <a:p>
            <a:pPr lvl="1"/>
            <a:r>
              <a:rPr lang="fr-FR" sz="2400" dirty="0" smtClean="0"/>
              <a:t> </a:t>
            </a:r>
            <a:r>
              <a:rPr lang="fr-FR" sz="2400" dirty="0" err="1"/>
              <a:t>Cabin</a:t>
            </a:r>
            <a:r>
              <a:rPr lang="fr-FR" sz="2400" dirty="0"/>
              <a:t> </a:t>
            </a:r>
            <a:r>
              <a:rPr lang="fr-FR" sz="2400" dirty="0" err="1"/>
              <a:t>Oxygen</a:t>
            </a:r>
            <a:endParaRPr lang="fr-FR" sz="2400" dirty="0"/>
          </a:p>
          <a:p>
            <a:pPr lvl="1"/>
            <a:r>
              <a:rPr lang="fr-FR" sz="2400" dirty="0" smtClean="0"/>
              <a:t> </a:t>
            </a:r>
            <a:r>
              <a:rPr lang="fr-FR" sz="2400" dirty="0" err="1"/>
              <a:t>Crew</a:t>
            </a:r>
            <a:r>
              <a:rPr lang="fr-FR" sz="2400" dirty="0"/>
              <a:t> </a:t>
            </a:r>
            <a:r>
              <a:rPr lang="fr-FR" sz="2400" dirty="0" err="1"/>
              <a:t>Oxygen</a:t>
            </a:r>
            <a:endParaRPr lang="fr-FR" sz="2400" dirty="0"/>
          </a:p>
          <a:p>
            <a:pPr lvl="1"/>
            <a:r>
              <a:rPr lang="fr-FR" sz="2400" dirty="0" smtClean="0"/>
              <a:t> </a:t>
            </a:r>
            <a:r>
              <a:rPr lang="fr-FR" sz="2400" dirty="0" err="1"/>
              <a:t>Cabin</a:t>
            </a:r>
            <a:r>
              <a:rPr lang="fr-FR" sz="2400" dirty="0"/>
              <a:t> intercommunication data system</a:t>
            </a:r>
          </a:p>
          <a:p>
            <a:pPr lvl="1"/>
            <a:r>
              <a:rPr lang="fr-FR" sz="2400" dirty="0" smtClean="0"/>
              <a:t> </a:t>
            </a:r>
            <a:r>
              <a:rPr lang="fr-FR" sz="2400" dirty="0" err="1"/>
              <a:t>Cabin</a:t>
            </a:r>
            <a:r>
              <a:rPr lang="fr-FR" sz="2400" dirty="0"/>
              <a:t> Communication </a:t>
            </a:r>
            <a:r>
              <a:rPr lang="fr-FR" sz="2400" dirty="0" err="1"/>
              <a:t>systems</a:t>
            </a:r>
            <a:endParaRPr lang="fr-FR" sz="2400" dirty="0"/>
          </a:p>
          <a:p>
            <a:pPr lvl="1"/>
            <a:r>
              <a:rPr lang="fr-FR" sz="2400" dirty="0" smtClean="0"/>
              <a:t> </a:t>
            </a:r>
            <a:r>
              <a:rPr lang="fr-FR" sz="2400" dirty="0"/>
              <a:t>Cockpit </a:t>
            </a:r>
            <a:r>
              <a:rPr lang="fr-FR" sz="2400" dirty="0" err="1"/>
              <a:t>Door</a:t>
            </a:r>
            <a:r>
              <a:rPr lang="fr-FR" sz="2400" dirty="0"/>
              <a:t> </a:t>
            </a:r>
            <a:r>
              <a:rPr lang="fr-FR" sz="2400" dirty="0" err="1"/>
              <a:t>Locking</a:t>
            </a:r>
            <a:r>
              <a:rPr lang="fr-FR" sz="2400" dirty="0"/>
              <a:t> System</a:t>
            </a:r>
          </a:p>
          <a:p>
            <a:pPr lvl="1"/>
            <a:r>
              <a:rPr lang="fr-FR" sz="2400" dirty="0" smtClean="0"/>
              <a:t> </a:t>
            </a:r>
            <a:r>
              <a:rPr lang="fr-FR" sz="2400" dirty="0" err="1"/>
              <a:t>Doors</a:t>
            </a:r>
            <a:r>
              <a:rPr lang="fr-FR" sz="2400" dirty="0"/>
              <a:t> and </a:t>
            </a:r>
            <a:r>
              <a:rPr lang="fr-FR" sz="2400" dirty="0" err="1"/>
              <a:t>Slide</a:t>
            </a:r>
            <a:r>
              <a:rPr lang="fr-FR" sz="2400" dirty="0"/>
              <a:t> Control System</a:t>
            </a:r>
          </a:p>
          <a:p>
            <a:pPr lvl="1"/>
            <a:r>
              <a:rPr lang="fr-FR" sz="2400" dirty="0" smtClean="0"/>
              <a:t>In </a:t>
            </a:r>
            <a:r>
              <a:rPr lang="fr-FR" sz="2400" dirty="0"/>
              <a:t>flight </a:t>
            </a:r>
            <a:r>
              <a:rPr lang="fr-FR" sz="2400" dirty="0" err="1"/>
              <a:t>entertainment</a:t>
            </a:r>
            <a:endParaRPr lang="fr-FR" sz="2400" dirty="0"/>
          </a:p>
        </p:txBody>
      </p:sp>
    </p:spTree>
    <p:extLst>
      <p:ext uri="{BB962C8B-B14F-4D97-AF65-F5344CB8AC3E}">
        <p14:creationId xmlns:p14="http://schemas.microsoft.com/office/powerpoint/2010/main" val="856155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TotalTime>
  <Words>570</Words>
  <Application>Microsoft Office PowerPoint</Application>
  <PresentationFormat>Affichage à l'écran (4:3)</PresentationFormat>
  <Paragraphs>98</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Systèmes  Embarqués pour l’avionique</vt:lpstr>
      <vt:lpstr>Présentation PowerPoint</vt:lpstr>
      <vt:lpstr>-Evolution des besoins-</vt:lpstr>
      <vt:lpstr>Réduire la charge intellectuelle du pilote</vt:lpstr>
      <vt:lpstr>Permettre un pilotage autonome et automatique </vt:lpstr>
      <vt:lpstr>Accroitre les performances de l’aéronef</vt:lpstr>
      <vt:lpstr>Faciliter le développement et l’intégration  </vt:lpstr>
      <vt:lpstr>Présentation PowerPoint</vt:lpstr>
      <vt:lpstr>Présentation PowerPoint</vt:lpstr>
      <vt:lpstr>Présentation PowerPoint</vt:lpstr>
      <vt:lpstr>Présentation PowerPoint</vt:lpstr>
      <vt:lpstr>Présentation PowerPoint</vt:lpstr>
      <vt:lpstr>Présentation PowerPoint</vt:lpstr>
      <vt:lpstr>Résultat :  Architecture de traitement/tranasmission de l’information associé aux fonctions d’actionnement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user</cp:lastModifiedBy>
  <cp:revision>42</cp:revision>
  <dcterms:created xsi:type="dcterms:W3CDTF">2023-01-04T07:54:29Z</dcterms:created>
  <dcterms:modified xsi:type="dcterms:W3CDTF">2024-01-14T07:59:41Z</dcterms:modified>
</cp:coreProperties>
</file>